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5" r:id="rId3"/>
    <p:sldId id="257" r:id="rId4"/>
    <p:sldId id="258" r:id="rId5"/>
    <p:sldId id="259" r:id="rId6"/>
    <p:sldId id="260" r:id="rId7"/>
    <p:sldId id="266" r:id="rId8"/>
    <p:sldId id="261" r:id="rId9"/>
    <p:sldId id="267" r:id="rId10"/>
    <p:sldId id="268" r:id="rId11"/>
    <p:sldId id="263" r:id="rId12"/>
    <p:sldId id="269" r:id="rId13"/>
    <p:sldId id="270" r:id="rId14"/>
    <p:sldId id="281" r:id="rId15"/>
    <p:sldId id="285" r:id="rId16"/>
    <p:sldId id="271" r:id="rId17"/>
    <p:sldId id="262" r:id="rId18"/>
    <p:sldId id="272" r:id="rId19"/>
    <p:sldId id="286" r:id="rId20"/>
    <p:sldId id="277" r:id="rId21"/>
    <p:sldId id="278" r:id="rId22"/>
    <p:sldId id="279" r:id="rId23"/>
    <p:sldId id="273" r:id="rId24"/>
    <p:sldId id="274" r:id="rId25"/>
    <p:sldId id="276" r:id="rId26"/>
    <p:sldId id="280" r:id="rId27"/>
    <p:sldId id="283" r:id="rId28"/>
    <p:sldId id="264" r:id="rId29"/>
    <p:sldId id="282" r:id="rId30"/>
    <p:sldId id="275" r:id="rId31"/>
    <p:sldId id="284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E494EEA-9F6D-48A7-BDCE-DB75BD6598EA}">
          <p14:sldIdLst>
            <p14:sldId id="256"/>
            <p14:sldId id="265"/>
            <p14:sldId id="257"/>
            <p14:sldId id="258"/>
            <p14:sldId id="259"/>
            <p14:sldId id="260"/>
            <p14:sldId id="266"/>
            <p14:sldId id="261"/>
            <p14:sldId id="267"/>
            <p14:sldId id="268"/>
            <p14:sldId id="263"/>
            <p14:sldId id="269"/>
            <p14:sldId id="270"/>
            <p14:sldId id="281"/>
            <p14:sldId id="285"/>
            <p14:sldId id="271"/>
            <p14:sldId id="262"/>
            <p14:sldId id="272"/>
            <p14:sldId id="286"/>
            <p14:sldId id="277"/>
            <p14:sldId id="278"/>
            <p14:sldId id="279"/>
            <p14:sldId id="273"/>
            <p14:sldId id="274"/>
            <p14:sldId id="276"/>
            <p14:sldId id="280"/>
            <p14:sldId id="283"/>
            <p14:sldId id="264"/>
            <p14:sldId id="282"/>
            <p14:sldId id="275"/>
            <p14:sldId id="284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E49AD-9EBC-4866-9443-D707AC011D4D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838F0-5AEC-41E7-B71E-502A561CD3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74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838F0-5AEC-41E7-B71E-502A561CD3F1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3489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423A-FDE6-1410-BE11-F6D0747C7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A14EDFD-4876-6E8B-D96A-60E0FA1F4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0807B56-FCDC-DDEB-D23F-075EC6926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2B89B9-1D05-5B13-EEAC-5A4EA947E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838F0-5AEC-41E7-B71E-502A561CD3F1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4359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722E44-458F-4EC0-42E0-AA96EE498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978D09E-8906-5C7A-7F9B-3D9A806C8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452360-AE71-81DF-3698-4AD9B1C4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5B06D4-1945-E8A8-2EEF-D635FE59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652A1-4A9B-7E6C-2B97-F02BAF45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52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81BEB-8DE6-21A7-204F-A5637F93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B7EA7F4-00D7-AF0D-17A0-95D2A9243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FD388-DBF6-A821-DE8F-8D60DD6F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2D6FCE-CB3A-4D7B-76FF-4F69746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999188-61B4-1DDB-7DFB-0FF06B9C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55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C174896-C656-53EF-9BE0-2A3AA2536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15840A-D92A-E2DC-3997-A3298D232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9E7EDC-5384-9CCC-CA0B-AEFC20AE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191444-1476-F0D8-E241-91B6118F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B44385F-6060-AC15-FF43-E38CEA2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3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4974CB-18E3-0028-06CE-2EBF71DA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B9B0F1-9F6A-AB5B-166E-7EE80E21D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E38BC2-C7A3-916D-E54C-827983E6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C4AEA0-62E4-13FF-2CB7-833B91FA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D751FC-9AE3-939E-160C-93FC0E92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40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C782D0-924A-6F9D-CE1A-0D0C8888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2768AA-B246-FD89-132E-1C4B33EC6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A3098F-1F24-5ECA-384F-4AE6B28F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2781AB-1CA2-2381-5CB1-3EC9B4C4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9B06A0-ACC6-7DEA-FC13-A18FE81A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18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BC710-609F-DE83-A955-4ACBCD02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502C30-6CD6-266D-0014-6DD8D0536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4D04DD-2D33-4195-9855-9D7FB0605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6D2BC62-7CE7-75AB-F79E-12F13CD4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0B973B-62DA-C71C-9AA7-619B3CF3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A7CB93A-DA59-EDCE-D957-02738CB0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02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630BA1-7D3C-9137-573F-1A82876DD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06ACF9-B017-E000-9BEF-7472FDBA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77D460-E429-0387-B49A-06A26E9FD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0F6CFE4-B03D-B12E-3D55-C03F8A928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EF067D6-69A6-72D6-1D97-AB83CE316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C5A2AA5-BAC8-F63D-35AF-C89F901B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A13EB9D-56C7-5792-D03C-2B3BD7E2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5FB45D4-897D-A85E-7B97-8CB65FA4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86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B9DA69-1B04-8FA9-1E7E-619B035D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D494219-8177-1DC4-7693-AD712D63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C7E6027-B344-DA1C-387E-D0DF347C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03E68C-1690-B791-7E83-B6BA4E75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51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864FB2D-F29A-C6DC-B97F-80355F16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B201DC-EF95-41BA-054C-42693B426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2157B0-E74D-CF7E-F8EF-39340F02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48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77A972-E930-B49A-7C27-8839EF0F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D3BD32-1F01-E63A-4E83-6638A4026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F2C557-FA6F-D44B-9339-54DAFA9F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CA3372-FE5E-7B41-576D-4CC719D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85C6CB-4D37-50AF-F6A6-E7EC5A93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626DBA3-8C41-41D7-FD9F-4CBDD405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53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46E54D-C657-6871-98C7-C22EF69D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19CB08F-42CD-CB97-3CDE-AF90F5F9E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DB9989-7E82-821A-B14C-B3A7D0105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AA3D41-CE95-68FF-8426-C11725CE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2E40E7E-5B5A-75F6-C6FC-A2C84C06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789FB5-CF5F-CD1B-C5BB-E7D6A402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06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9194BD2-92E3-CF13-5310-DBBD5D28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C3C3886-2F84-492C-74AC-17DE48A9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77BEFA-5380-485A-D5CC-732C71317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B579C-5D62-465A-B980-A2520CEC5565}" type="datetimeFigureOut">
              <a:rPr lang="pl-PL" smtClean="0"/>
              <a:t>07.03.2024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331FFA-F85C-1ED4-CCB1-7D658514F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314779-CB13-EE90-4786-AB90D10D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82809-D03D-4956-9367-9FD9964C5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285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madorfinanse@gmail.com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inwestomat.eu/co-znaczy-byc-bogatym-w-polsce/" TargetMode="External"/><Relationship Id="rId3" Type="http://schemas.openxmlformats.org/officeDocument/2006/relationships/hyperlink" Target="https://estrakt.com/neurosymbolic-programming-computers-that-think-like-humans/" TargetMode="External"/><Relationship Id="rId7" Type="http://schemas.openxmlformats.org/officeDocument/2006/relationships/hyperlink" Target="https://www.empik.com/monopoly-world-tour-inny-producent,p1312517415,zabawki-p" TargetMode="External"/><Relationship Id="rId12" Type="http://schemas.openxmlformats.org/officeDocument/2006/relationships/hyperlink" Target="https://www.forbes.pl/life/travel/najwieksze-i-najdrozsze-jachty-swiata-jedno-tankowanie-warte-tyle-co-mieszkanie-w/fbwvld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komputerswiat.pl/aktualnosci/nauka-i-technika/najbardziej-zaawansowany-robot-swiata-nigdy-nie-zawladniemy-swiatem-a-ludzkosc-nie/x7en163" TargetMode="External"/><Relationship Id="rId11" Type="http://schemas.openxmlformats.org/officeDocument/2006/relationships/hyperlink" Target="https://moto.rp.pl/po-drodze/art39691501-10-najdrozszych-aut-w-2023-roku-sprzedanych-na-aukcji" TargetMode="External"/><Relationship Id="rId5" Type="http://schemas.openxmlformats.org/officeDocument/2006/relationships/hyperlink" Target="https://next.gazeta.pl/next/56,151003,22561540,oto-8-najbardziej-futurystycznych-budowli-na-swiecie-kosztowaly.html" TargetMode="External"/><Relationship Id="rId10" Type="http://schemas.openxmlformats.org/officeDocument/2006/relationships/hyperlink" Target="https://www.istockphoto.com/pl/zdj%C4%99cie/pelecan-w-naturalnym-%C5%9Brodowisku-gm1077748730-288717038" TargetMode="External"/><Relationship Id="rId4" Type="http://schemas.openxmlformats.org/officeDocument/2006/relationships/hyperlink" Target="https://pl.wikipedia.org/wiki/Bosco_Verticale" TargetMode="External"/><Relationship Id="rId9" Type="http://schemas.openxmlformats.org/officeDocument/2006/relationships/hyperlink" Target="https://www.alamy.com/stock-photo/her-gold.html?page=18&amp;sortBy=relevan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jakkupicmieszkanie.com/2017/05/19/raty-rowne-malejace-najlepiej-splacac-kredyt-hipoteczny/" TargetMode="External"/><Relationship Id="rId7" Type="http://schemas.openxmlformats.org/officeDocument/2006/relationships/hyperlink" Target="https://www.ted.com/talks/brene_brown_the_power_of_vulnerability?hasSummary=true&amp;language=p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l.pinterest.com/pin/635640934884937792/" TargetMode="External"/><Relationship Id="rId5" Type="http://schemas.openxmlformats.org/officeDocument/2006/relationships/hyperlink" Target="https://zrobotyzowany.pl/informacje/publikacje/4015/polska-w-czolowce-rynkow-kupujacych-roboty-przemyslowe" TargetMode="External"/><Relationship Id="rId4" Type="http://schemas.openxmlformats.org/officeDocument/2006/relationships/hyperlink" Target="https://sedkomp.com.pl/blog-ekspercki/kasa-samoobslugowa-w-twoim-sklepi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ABBFBB07-2ECB-4E23-36BD-AE543DFD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421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   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Jak grać, żeby wygrać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br>
              <a:rPr lang="pl-PL" dirty="0">
                <a:sym typeface="Wingdings" panose="05000000000000000000" pitchFamily="2" charset="2"/>
              </a:rPr>
            </a:br>
            <a:br>
              <a:rPr lang="pl-PL" dirty="0">
                <a:sym typeface="Wingdings" panose="05000000000000000000" pitchFamily="2" charset="2"/>
              </a:rPr>
            </a:br>
            <a:br>
              <a:rPr lang="pl-PL" dirty="0">
                <a:sym typeface="Wingdings" panose="05000000000000000000" pitchFamily="2" charset="2"/>
              </a:rPr>
            </a:br>
            <a:br>
              <a:rPr lang="pl-PL" dirty="0">
                <a:sym typeface="Wingdings" panose="05000000000000000000" pitchFamily="2" charset="2"/>
              </a:rPr>
            </a:br>
            <a:br>
              <a:rPr lang="pl-PL" dirty="0">
                <a:sym typeface="Wingdings" panose="05000000000000000000" pitchFamily="2" charset="2"/>
              </a:rPr>
            </a:br>
            <a:br>
              <a:rPr lang="pl-PL" dirty="0">
                <a:sym typeface="Wingdings" panose="05000000000000000000" pitchFamily="2" charset="2"/>
              </a:rPr>
            </a:br>
            <a:r>
              <a:rPr lang="pl-PL" sz="1050" dirty="0">
                <a:sym typeface="Wingdings" panose="05000000000000000000" pitchFamily="2" charset="2"/>
              </a:rPr>
              <a:t>Źródła podane na końcu prezentacji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302182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901D51D-A9C0-CA0B-B1EB-88C965630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455" y="1187669"/>
            <a:ext cx="5108028" cy="46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45E184D-816C-9D3F-F4A5-B94E1016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48590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691E3-DAF1-054B-1B27-B0C3987B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846534-BF2B-62D4-D70C-8C6D30007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88" y="1023445"/>
            <a:ext cx="3152775" cy="14478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E1A7A64-C30B-92A1-D28E-9A572A65E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262" y="973942"/>
            <a:ext cx="2867025" cy="15906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D1A87B0-7FF9-2963-0888-BA834C881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675" y="1987369"/>
            <a:ext cx="2619375" cy="174307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1DF947A-CE03-237D-38D2-BE367807BBD4}"/>
              </a:ext>
            </a:extLst>
          </p:cNvPr>
          <p:cNvSpPr txBox="1"/>
          <p:nvPr/>
        </p:nvSpPr>
        <p:spPr>
          <a:xfrm>
            <a:off x="893377" y="3083384"/>
            <a:ext cx="34473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Ferrari 330 LM/250 GTO, rok produkcji 1962, cena 51,7 mln dolarów (ok. 205,7 mln zł).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ECF43B8-C766-6A42-868D-B6B1640A8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886" y="4132517"/>
            <a:ext cx="3609037" cy="22332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9A4E1B7-9E25-3E1E-4007-F80CEAEB9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503" y="3968477"/>
            <a:ext cx="3839889" cy="256133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E4A6254-14B0-D7C7-8A37-F0AA8039AA72}"/>
              </a:ext>
            </a:extLst>
          </p:cNvPr>
          <p:cNvSpPr txBox="1"/>
          <p:nvPr/>
        </p:nvSpPr>
        <p:spPr>
          <a:xfrm>
            <a:off x="7025262" y="2701160"/>
            <a:ext cx="4553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„</a:t>
            </a:r>
            <a:r>
              <a:rPr lang="pl-PL" dirty="0" err="1"/>
              <a:t>Azzam</a:t>
            </a:r>
            <a:r>
              <a:rPr lang="pl-PL" dirty="0"/>
              <a:t>” jest obecnie największym i najprawdopodobniej najdroższym jachtem na świecie. Ma 180 m długości, a jego wartość wycenia się na ok. 605 mln dol.</a:t>
            </a:r>
          </a:p>
        </p:txBody>
      </p:sp>
    </p:spTree>
    <p:extLst>
      <p:ext uri="{BB962C8B-B14F-4D97-AF65-F5344CB8AC3E}">
        <p14:creationId xmlns:p14="http://schemas.microsoft.com/office/powerpoint/2010/main" val="46678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7CC2AA-7F6F-02C9-C864-99F904E00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85" y="521412"/>
            <a:ext cx="4399102" cy="312567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DA5EA0E-72EA-5407-DC8E-E3168CB9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380" y="2063642"/>
            <a:ext cx="5625662" cy="38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B5DDA3A-AA2A-C8F3-868E-350F4D7BF40B}"/>
              </a:ext>
            </a:extLst>
          </p:cNvPr>
          <p:cNvSpPr txBox="1"/>
          <p:nvPr/>
        </p:nvSpPr>
        <p:spPr>
          <a:xfrm>
            <a:off x="336331" y="219303"/>
            <a:ext cx="1151933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Banki w Polsce każdego miesiąca zarabiają miliardy złotych. </a:t>
            </a:r>
          </a:p>
          <a:p>
            <a:endParaRPr lang="pl-PL" dirty="0"/>
          </a:p>
          <a:p>
            <a:r>
              <a:rPr lang="pl-PL" dirty="0"/>
              <a:t>Zysk netto sektora bankowego wyniósł 27,56 mld zł w okresie styczeń-listopad 2023 r. — poinformował bank wszystkich banków, czyli NBP.</a:t>
            </a:r>
          </a:p>
          <a:p>
            <a:endParaRPr lang="pl-PL" dirty="0"/>
          </a:p>
          <a:p>
            <a:r>
              <a:rPr lang="pl-PL" dirty="0"/>
              <a:t>Kwota ta robi jeszcze większe wrażenie, jeśli porównamy ją do zysków z analogicznego okresu poprzedniego roku. Wzrosły o 113,2 proc., co oznacza podwojenie zarobków banków.</a:t>
            </a:r>
          </a:p>
          <a:p>
            <a:endParaRPr lang="pl-PL" dirty="0"/>
          </a:p>
          <a:p>
            <a:r>
              <a:rPr lang="pl-PL" sz="800" dirty="0"/>
              <a:t>Źródło: https://businessinsider.com.pl/biznes/zyski-bankow-w-2023-r-sie-podwoily-nbp-podal-kwoty/3fmc5pr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B91F62-86C7-C919-E786-24BC4FC3B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407" y="3147519"/>
            <a:ext cx="6098292" cy="28381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8DBE377-1FCB-7D69-409E-D1C7B325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26" y="3147519"/>
            <a:ext cx="5803681" cy="28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C547D6F-1873-4D20-AEDA-0B4AC3083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616" y="980388"/>
            <a:ext cx="7381188" cy="49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A924165-0682-37E5-4FCD-FE86182B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52" y="1154331"/>
            <a:ext cx="5347335" cy="35963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50BF55-7EBB-943D-2061-0E515D24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014" y="1226755"/>
            <a:ext cx="3426372" cy="34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6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9C1BF-7D0F-6DB3-F47D-E617B9E3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E7463B7-7508-E34B-8AE5-B0B46FEA1F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7681" y="835810"/>
            <a:ext cx="2828369" cy="4351338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7A50FAD5-A6DA-E606-F46C-1756C9A01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3936" y="1053610"/>
            <a:ext cx="2755692" cy="41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4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7F83EE7-CE47-FF84-51BF-05CCF7CC33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6634" y="2774732"/>
            <a:ext cx="4994992" cy="3394841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348097C-1B89-F659-2184-352F7B1FC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74428" y="232068"/>
            <a:ext cx="5938344" cy="24758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868B90-C0A9-E47E-6C21-782E30987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240" y="2749697"/>
            <a:ext cx="6358759" cy="35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6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1AE01A1-FCFA-26D6-85D2-3DDC8A2C4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14" y="961853"/>
            <a:ext cx="8239026" cy="433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0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A19862F-C2D8-4FAD-07D1-43C832C8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25" y="345835"/>
            <a:ext cx="4998846" cy="26236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17358A-AB4F-5426-895A-85F996B07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4" y="3139125"/>
            <a:ext cx="4998846" cy="31249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4E9AC03-831B-142E-266E-A75B141FB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41" y="287743"/>
            <a:ext cx="2284429" cy="35601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C50A821-7376-8758-B7D9-9F6EE5071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922" y="4015820"/>
            <a:ext cx="4562573" cy="22482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93C4F2-A6A1-D777-6394-70FA0D0A4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367" y="311274"/>
            <a:ext cx="2894029" cy="35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4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B11A7C-FBAF-A811-3B8B-6F19BD7C2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430924"/>
            <a:ext cx="10691647" cy="5833242"/>
          </a:xfrm>
        </p:spPr>
        <p:txBody>
          <a:bodyPr>
            <a:normAutofit/>
          </a:bodyPr>
          <a:lstStyle/>
          <a:p>
            <a:pPr algn="ctr"/>
            <a:r>
              <a:rPr lang="pl-PL" sz="6600" dirty="0">
                <a:latin typeface="Algerian" panose="04020705040A02060702" pitchFamily="82" charset="0"/>
              </a:rPr>
              <a:t>WIN - WIN</a:t>
            </a:r>
          </a:p>
        </p:txBody>
      </p:sp>
    </p:spTree>
    <p:extLst>
      <p:ext uri="{BB962C8B-B14F-4D97-AF65-F5344CB8AC3E}">
        <p14:creationId xmlns:p14="http://schemas.microsoft.com/office/powerpoint/2010/main" val="3839297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8A46B90-35E8-558E-0F84-13B5A7223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1" y="437756"/>
            <a:ext cx="10717759" cy="60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41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ASUMI pielęgnacja inspirowana Japonią">
            <a:extLst>
              <a:ext uri="{FF2B5EF4-FFF2-40B4-BE49-F238E27FC236}">
                <a16:creationId xmlns:a16="http://schemas.microsoft.com/office/drawing/2014/main" id="{A68DBC91-45D8-F62C-8309-E46E8E8AA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4" y="721272"/>
            <a:ext cx="29051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56744F7-C1F4-12D9-D366-DDD521D95FE1}"/>
              </a:ext>
            </a:extLst>
          </p:cNvPr>
          <p:cNvSpPr txBox="1"/>
          <p:nvPr/>
        </p:nvSpPr>
        <p:spPr>
          <a:xfrm>
            <a:off x="870223" y="1807779"/>
            <a:ext cx="1013410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YASUMI to polska, rodzinna  firma, która już od 2003 roku wyposaża gabinety kosmetyczne, gabinety medycyny estetycznej oraz hotelowe SPA.</a:t>
            </a:r>
            <a:b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</a:br>
            <a:endParaRPr lang="pl-PL" dirty="0">
              <a:solidFill>
                <a:srgbClr val="0F0F0F"/>
              </a:solidFill>
              <a:latin typeface="Open Sans" panose="020B0606030504020204" pitchFamily="34" charset="0"/>
            </a:endParaRPr>
          </a:p>
          <a:p>
            <a:pPr algn="ctr" fontAlgn="base"/>
            <a:endParaRPr lang="pl-PL" b="0" i="0" dirty="0">
              <a:solidFill>
                <a:srgbClr val="0F0F0F"/>
              </a:solidFill>
              <a:effectLst/>
              <a:latin typeface="Open Sans" panose="020B0606030504020204" pitchFamily="34" charset="0"/>
            </a:endParaRPr>
          </a:p>
          <a:p>
            <a:pPr algn="ctr" fontAlgn="base"/>
            <a: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Franczyza </a:t>
            </a:r>
            <a:r>
              <a:rPr lang="pl-PL" b="0" i="0" dirty="0" err="1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Yasumi</a:t>
            </a:r>
            <a: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 to:</a:t>
            </a:r>
          </a:p>
          <a:p>
            <a:pPr algn="ctr" fontAlgn="base"/>
            <a:b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</a:br>
            <a: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• Blisko 150 salonów działających w Polsce i za granicą</a:t>
            </a:r>
            <a:b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</a:br>
            <a: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• Wszechstronne wsparcie dla franczyzobiorcy</a:t>
            </a:r>
            <a:b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</a:br>
            <a:r>
              <a:rPr lang="pl-PL" b="0" i="0" dirty="0">
                <a:solidFill>
                  <a:srgbClr val="0F0F0F"/>
                </a:solidFill>
                <a:effectLst/>
                <a:latin typeface="Open Sans" panose="020B0606030504020204" pitchFamily="34" charset="0"/>
              </a:rPr>
              <a:t>• Niskie koszty operacyjne i jasny plan dojścia do zwrotu inwestycji</a:t>
            </a:r>
          </a:p>
          <a:p>
            <a:br>
              <a:rPr lang="pl-PL" b="0" i="0" dirty="0">
                <a:solidFill>
                  <a:srgbClr val="0C0C0C"/>
                </a:solidFill>
                <a:effectLst/>
                <a:latin typeface="Open Sans" panose="020B0606030504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8847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E637CBB-3710-FEF3-91C5-02B076307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1603" y="163782"/>
            <a:ext cx="7799945" cy="65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51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99E108C-5578-6853-2261-B7254B88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38" y="880241"/>
            <a:ext cx="3467699" cy="509751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DA55550-D016-9232-1F90-0E68EFF4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535" y="880241"/>
            <a:ext cx="3588651" cy="509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15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58E1086-5623-0B34-8AF6-BE09A930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06" y="689904"/>
            <a:ext cx="3457904" cy="48595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F01BCCD-66C9-66B2-7577-79E4C6593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4888"/>
          <a:stretch/>
        </p:blipFill>
        <p:spPr>
          <a:xfrm>
            <a:off x="5538952" y="802072"/>
            <a:ext cx="5433848" cy="47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D18434E-7106-D34C-9EF7-FA256440E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88" y="907889"/>
            <a:ext cx="8562242" cy="48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6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6B6B524-5677-EE4B-FE45-E053997C1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98" y="1828801"/>
            <a:ext cx="5151810" cy="269223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C003F89-BEC6-5F87-3047-7DD8BD28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07" y="1443921"/>
            <a:ext cx="5202452" cy="34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7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268DB35-C9E8-A5E9-3509-F9ED81A6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77" y="764076"/>
            <a:ext cx="8290874" cy="5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6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CB31040-E989-60DA-1325-BFC9DF2F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02" y="787678"/>
            <a:ext cx="2133600" cy="4762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1A7C04B-9552-360F-C5EC-A8489AC7E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811" y="246471"/>
            <a:ext cx="3654605" cy="27536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7393E6-100B-D6A8-577D-A87490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143" y="3343397"/>
            <a:ext cx="3936673" cy="29525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973067-72E8-69EA-0D92-1CF20BC47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811" y="3343397"/>
            <a:ext cx="3819265" cy="286690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03AB154-746C-1888-84FD-86784298FE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66"/>
          <a:stretch/>
        </p:blipFill>
        <p:spPr>
          <a:xfrm>
            <a:off x="7833525" y="205118"/>
            <a:ext cx="3798973" cy="28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6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D073E-067E-D7F3-EA04-4DFD62CA2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4C7F8158-80AE-87F1-27A8-8A13A558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4211"/>
          </a:xfrm>
        </p:spPr>
        <p:txBody>
          <a:bodyPr/>
          <a:lstStyle/>
          <a:p>
            <a:pPr algn="ctr"/>
            <a:r>
              <a:rPr lang="pl-PL" dirty="0"/>
              <a:t> 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50DBAA1-E071-E119-7CE8-361582C73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37" y="0"/>
            <a:ext cx="6979763" cy="67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02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5B1A6E1-8565-4F73-6D00-4D76AC83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20" y="1021946"/>
            <a:ext cx="3203903" cy="456148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68753EC-6E3B-9BDF-C0FA-B0FD79B8AAB0}"/>
              </a:ext>
            </a:extLst>
          </p:cNvPr>
          <p:cNvSpPr txBox="1"/>
          <p:nvPr/>
        </p:nvSpPr>
        <p:spPr>
          <a:xfrm>
            <a:off x="4414345" y="1135117"/>
            <a:ext cx="671611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 err="1"/>
              <a:t>Brene</a:t>
            </a:r>
            <a:r>
              <a:rPr lang="pl-PL" sz="2000" b="1" dirty="0"/>
              <a:t> Braun</a:t>
            </a:r>
          </a:p>
          <a:p>
            <a:pPr algn="ctr"/>
            <a:r>
              <a:rPr lang="pl-PL" sz="3200" i="1" dirty="0"/>
              <a:t>„ Wiesz co jesteś niedoskonała/y </a:t>
            </a:r>
          </a:p>
          <a:p>
            <a:pPr algn="ctr"/>
            <a:r>
              <a:rPr lang="pl-PL" sz="3200" i="1" dirty="0"/>
              <a:t>ale wyposażona/y w przyrządy </a:t>
            </a:r>
          </a:p>
          <a:p>
            <a:pPr algn="ctr"/>
            <a:r>
              <a:rPr lang="pl-PL" sz="3200" i="1" dirty="0"/>
              <a:t>do podejmowania zmagań,</a:t>
            </a:r>
          </a:p>
          <a:p>
            <a:pPr algn="ctr"/>
            <a:r>
              <a:rPr lang="pl-PL" sz="3200" i="1" dirty="0"/>
              <a:t> jesteś warta/y miłości i przynależności </a:t>
            </a:r>
          </a:p>
          <a:p>
            <a:pPr algn="ctr"/>
            <a:r>
              <a:rPr lang="pl-PL" sz="3200" i="1" dirty="0"/>
              <a:t>i ostatnia rzecz, </a:t>
            </a:r>
          </a:p>
          <a:p>
            <a:pPr algn="ctr"/>
            <a:r>
              <a:rPr lang="pl-PL" sz="3200" i="1" dirty="0"/>
              <a:t>prawdopodobnie najważniejsza, </a:t>
            </a:r>
          </a:p>
          <a:p>
            <a:pPr algn="ctr"/>
            <a:r>
              <a:rPr lang="pl-PL" sz="3200" i="1" dirty="0"/>
              <a:t>to wierzyć w to, że jesteś </a:t>
            </a:r>
          </a:p>
          <a:p>
            <a:pPr algn="ctr"/>
            <a:r>
              <a:rPr lang="pl-PL" sz="3200" b="1" i="1" dirty="0"/>
              <a:t>wystarczająca/y</a:t>
            </a:r>
            <a:r>
              <a:rPr lang="pl-PL" sz="32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51738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DF2A8E8-97BB-C40A-A608-8415CF331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69" y="1319753"/>
            <a:ext cx="7032396" cy="4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16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217B60-0A5F-9763-D28F-C0F5CA24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56" y="1866508"/>
            <a:ext cx="10515600" cy="1357459"/>
          </a:xfrm>
        </p:spPr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r>
              <a:rPr lang="pl-PL" dirty="0"/>
              <a:t>Dziękuję za uwagę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br>
              <a:rPr lang="pl-PL" dirty="0">
                <a:sym typeface="Wingdings" panose="05000000000000000000" pitchFamily="2" charset="2"/>
              </a:rPr>
            </a:br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85D167D-51D9-8893-AFCC-810AB1F19342}"/>
              </a:ext>
            </a:extLst>
          </p:cNvPr>
          <p:cNvSpPr txBox="1"/>
          <p:nvPr/>
        </p:nvSpPr>
        <p:spPr>
          <a:xfrm>
            <a:off x="3415253" y="5097715"/>
            <a:ext cx="5682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Dorota Mikielska Mador Finanse</a:t>
            </a:r>
          </a:p>
          <a:p>
            <a:pPr algn="ctr"/>
            <a:r>
              <a:rPr lang="pl-PL" dirty="0">
                <a:hlinkClick r:id="rId2"/>
              </a:rPr>
              <a:t>madorfinanse@gmail.com</a:t>
            </a:r>
            <a:endParaRPr lang="pl-PL" dirty="0"/>
          </a:p>
          <a:p>
            <a:pPr algn="ctr"/>
            <a:r>
              <a:rPr lang="pl-PL" dirty="0"/>
              <a:t>698 647 644</a:t>
            </a:r>
          </a:p>
        </p:txBody>
      </p:sp>
    </p:spTree>
    <p:extLst>
      <p:ext uri="{BB962C8B-B14F-4D97-AF65-F5344CB8AC3E}">
        <p14:creationId xmlns:p14="http://schemas.microsoft.com/office/powerpoint/2010/main" val="1425602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B834AF-19E7-154E-73F9-F0B5840B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894273"/>
          </a:xfrm>
        </p:spPr>
        <p:txBody>
          <a:bodyPr>
            <a:normAutofit fontScale="90000"/>
          </a:bodyPr>
          <a:lstStyle/>
          <a:p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Źródła:</a:t>
            </a:r>
            <a:b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Początek o filmie „Bajecznie bogaci Azjaci” - grywalizacja</a:t>
            </a:r>
            <a:b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2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Ramię robotyczne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https://estrakt.com/neurosymbolic-programming-computers-that-think-like-humans/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Zielone wieżowce - Bosco </a:t>
            </a:r>
            <a:r>
              <a:rPr lang="pl-PL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Verticale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Włochy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https://pl.wikipedia.org/wiki/Bosco_Verticale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Gardens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the Bay, Singapur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https://next.gazeta.pl/next/56,151003,22561540,oto-8-najbardziej-futurystycznych-budowli-na-swiecie-kosztowaly.html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https://www.komputerswiat.pl/aktualnosci/nauka-i-technika/najbardziej-zaawansowany-robot-swiata-nigdy-nie-zawladniemy-swiatem-a-ludzkosc-nie/x7en163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Kosmiczne centrum handlowe Pekin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https://next.gazeta.pl/next/56,151003,22561540,oto-8-najbardziej-futurystycznych-budowli-na-swiecie-kosztowaly.html</a:t>
            </a:r>
            <a:b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3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Monopoly</a:t>
            </a:r>
            <a:b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https://www.empik.com/monopoly-world-tour-inny-producent,p1312517415,zabawki-p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4 i 5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6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1 % Polaków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https://inwestomat.eu/co-znaczy-byc-bogatym-w-polsce/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7 i 9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Piramida ludzi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https://pl.123rf.com/zdjecia-seryjne/piramida_ludzi.html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8 i 9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Piramida sztabki złota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https://www.alamy.com/stock-photo/her-gold.html?page=18&amp;sortBy=relevant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10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Wyszukiwarka Google-grafika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11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Pelikan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https://www.istockphoto.com/pl/zdj%C4%99cie/pelecan-w-naturalnym-%C5%9Brodowisku-gm1077748730-288717038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12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Wyszukiwarka Google-grafika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Najdroższy samochód na świecie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https://moto.rp.pl/po-drodze/art39691501-10-najdrozszych-aut-w-2023-roku-sprzedanych-na-aukcji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Najdroższy jacht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https://www.forbes.pl/life/travel/najwieksze-i-najdrozsze-jachty-swiata-jedno-tankowanie-warte-tyle-co-mieszkanie-w/fbwvld4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50307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A251-B9FF-A10A-414C-B02F1DD66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592BF1-EE14-EA34-DA57-3058CF3B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640509"/>
          </a:xfrm>
        </p:spPr>
        <p:txBody>
          <a:bodyPr>
            <a:normAutofit/>
          </a:bodyPr>
          <a:lstStyle/>
          <a:p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13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Wyszukiwarka Google-grafika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14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Wykresy rat równych i malejących – jak spłacać kredyt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https://jakkupicmieszkanie.com/2017/05/19/raty-rowne-malejace-najlepiej-splacac-kredyt-hipoteczny/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15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16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Kasa – brak składek ZUS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https://sedkomp.com.pl/blog-ekspercki/kasa-samoobslugowa-w-twoim-sklepie/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Robot – artykuł  - brak składek ZUS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https://zrobotyzowany.pl/informacje/publikacje/4015/polska-w-czolowce-rynkow-kupujacych-roboty-przemyslowe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18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Wyszukiwarka Google-grafika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19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Dobrze Tanio Szybko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https://testerzy.pl/baza-wiedzy/maksyma-dla-kazdego-testera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23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Marzeń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https://pl.pinterest.com/pin/635640934884937792/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25,26,27,28,29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Wyszukiwarka Google-grafika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Slajd 31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 – </a:t>
            </a:r>
            <a:r>
              <a:rPr lang="pl-PL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Brene</a:t>
            </a: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Brown: Potęga wrażliwości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https://www.ted.com/talks/brene_brown_the_power_of_vulnerability?hasSummary=true&amp;language=pl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2796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06E7B-B40A-2690-2BCE-86F49A33A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554DE7F-3E3C-8F62-8B6D-0646B671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4211"/>
          </a:xfrm>
        </p:spPr>
        <p:txBody>
          <a:bodyPr/>
          <a:lstStyle/>
          <a:p>
            <a:pPr algn="ctr"/>
            <a:r>
              <a:rPr lang="pl-PL" dirty="0"/>
              <a:t> 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EC5ABF-5B2C-3677-CE0C-B7A06974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06" y="176269"/>
            <a:ext cx="9656975" cy="63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FED6-63CC-7FD7-5D62-61EA6256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5B725D62-762A-B15C-FD8B-85D538D3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4211"/>
          </a:xfrm>
        </p:spPr>
        <p:txBody>
          <a:bodyPr/>
          <a:lstStyle/>
          <a:p>
            <a:pPr algn="ctr"/>
            <a:r>
              <a:rPr lang="pl-PL" dirty="0"/>
              <a:t> 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2D3A5-8F2F-100E-50F9-245B98DC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976" y="334657"/>
            <a:ext cx="5870960" cy="53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2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A6FB11B-4326-1B21-6196-D7A61DA36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1057275"/>
            <a:ext cx="76485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2C414B-BDD6-558E-D9DD-9B83DBC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91" y="648093"/>
            <a:ext cx="7296346" cy="55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80A9E36-8792-F85C-5947-0BB8746C28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67783" y="169682"/>
            <a:ext cx="5552385" cy="54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06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0AD3B89-B073-6E2E-D15E-219FDFACF3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997666"/>
            <a:ext cx="5181600" cy="3952214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62C1F10-68AC-38D0-BBEF-72694496D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042" t="7913" r="17777" b="12156"/>
          <a:stretch/>
        </p:blipFill>
        <p:spPr>
          <a:xfrm>
            <a:off x="5780690" y="997666"/>
            <a:ext cx="6003602" cy="39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9438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730</Words>
  <Application>Microsoft Office PowerPoint</Application>
  <PresentationFormat>Panoramiczny</PresentationFormat>
  <Paragraphs>36</Paragraphs>
  <Slides>34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1" baseType="lpstr">
      <vt:lpstr>Algerian</vt:lpstr>
      <vt:lpstr>Arial</vt:lpstr>
      <vt:lpstr>Calibri</vt:lpstr>
      <vt:lpstr>Calibri Light</vt:lpstr>
      <vt:lpstr>Open Sans</vt:lpstr>
      <vt:lpstr>Wingdings</vt:lpstr>
      <vt:lpstr>Motyw pakietu Office</vt:lpstr>
      <vt:lpstr>        Jak grać, żeby wygrać       Źródła podane na końcu prezentacji</vt:lpstr>
      <vt:lpstr>Prezentacja programu PowerPoint</vt:lpstr>
      <vt:lpstr>   </vt:lpstr>
      <vt:lpstr>   </vt:lpstr>
      <vt:lpstr>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WIN - WIN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Dziękuję za uwagę  </vt:lpstr>
      <vt:lpstr>Źródła: Początek o filmie „Bajecznie bogaci Azjaci” - grywalizacja Slajd 2.  Ramię robotyczne https://estrakt.com/neurosymbolic-programming-computers-that-think-like-humans/ Zielone wieżowce - Bosco Verticale Włochy  https://pl.wikipedia.org/wiki/Bosco_Verticale Gardens by the Bay, Singapur https://next.gazeta.pl/next/56,151003,22561540,oto-8-najbardziej-futurystycznych-budowli-na-swiecie-kosztowaly.html Robot https://www.komputerswiat.pl/aktualnosci/nauka-i-technika/najbardziej-zaawansowany-robot-swiata-nigdy-nie-zawladniemy-swiatem-a-ludzkosc-nie/x7en163 Kosmiczne centrum handlowe Pekin https://next.gazeta.pl/next/56,151003,22561540,oto-8-najbardziej-futurystycznych-budowli-na-swiecie-kosztowaly.html Slajd 3  Monopoly https://www.empik.com/monopoly-world-tour-inny-producent,p1312517415,zabawki-p Slajd 4 i 5 GUS Slajd 6 1 % Polaków https://inwestomat.eu/co-znaczy-byc-bogatym-w-polsce/ Slajd 7 i 9 Piramida ludzi https://pl.123rf.com/zdjecia-seryjne/piramida_ludzi.html Slajd 8 i 9 Piramida sztabki złota https://www.alamy.com/stock-photo/her-gold.html?page=18&amp;sortBy=relevant Slajd 10 Wyszukiwarka Google-grafika Slajd 11 Pelikan  https://www.istockphoto.com/pl/zdj%C4%99cie/pelecan-w-naturalnym-%C5%9Brodowisku-gm1077748730-288717038 Slajd 12 Wyszukiwarka Google-grafika Najdroższy samochód na świecie https://moto.rp.pl/po-drodze/art39691501-10-najdrozszych-aut-w-2023-roku-sprzedanych-na-aukcji Najdroższy jacht https://www.forbes.pl/life/travel/najwieksze-i-najdrozsze-jachty-swiata-jedno-tankowanie-warte-tyle-co-mieszkanie-w/fbwvld4</vt:lpstr>
      <vt:lpstr>Slajd 13 Wyszukiwarka Google-grafika Slajd 14 Wykresy rat równych i malejących – jak spłacać kredyt https://jakkupicmieszkanie.com/2017/05/19/raty-rowne-malejace-najlepiej-splacac-kredyt-hipoteczny/ Slajd 15 WhatsApp slajd 16 Kasa – brak składek ZUS https://sedkomp.com.pl/blog-ekspercki/kasa-samoobslugowa-w-twoim-sklepie/ Robot – artykuł  - brak składek ZUS https://zrobotyzowany.pl/informacje/publikacje/4015/polska-w-czolowce-rynkow-kupujacych-roboty-przemyslowe Slajd 18 Wyszukiwarka Google-grafika Slajd 19 Dobrze Tanio Szybko https://testerzy.pl/baza-wiedzy/maksyma-dla-kazdego-testera Slajd 23 Mapa Marzeń https://pl.pinterest.com/pin/635640934884937792/ Slajd 25,26,27,28,29 Wyszukiwarka Google-grafika Slajd 31 TED – Brene Brown: Potęga wrażliwości https://www.ted.com/talks/brene_brown_the_power_of_vulnerability?hasSummary=true&amp;language=pl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Jak grać, żeby wygrać </dc:title>
  <dc:creator>Mador Finanse</dc:creator>
  <cp:lastModifiedBy>Mador Finanse</cp:lastModifiedBy>
  <cp:revision>66</cp:revision>
  <dcterms:created xsi:type="dcterms:W3CDTF">2024-02-27T15:27:39Z</dcterms:created>
  <dcterms:modified xsi:type="dcterms:W3CDTF">2024-03-07T12:37:12Z</dcterms:modified>
</cp:coreProperties>
</file>